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7AB410-97BA-42F5-9998-A1D0D3C54AF6}"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35DF5-465C-4311-A59D-D88BCBAE8CB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7AB410-97BA-42F5-9998-A1D0D3C54AF6}"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35DF5-465C-4311-A59D-D88BCBAE8CB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7AB410-97BA-42F5-9998-A1D0D3C54AF6}"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35DF5-465C-4311-A59D-D88BCBAE8CB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7AB410-97BA-42F5-9998-A1D0D3C54AF6}"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35DF5-465C-4311-A59D-D88BCBAE8CB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7AB410-97BA-42F5-9998-A1D0D3C54AF6}"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35DF5-465C-4311-A59D-D88BCBAE8CB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7AB410-97BA-42F5-9998-A1D0D3C54AF6}"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735DF5-465C-4311-A59D-D88BCBAE8CB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7AB410-97BA-42F5-9998-A1D0D3C54AF6}" type="datetimeFigureOut">
              <a:rPr lang="en-US" smtClean="0"/>
              <a:t>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735DF5-465C-4311-A59D-D88BCBAE8CB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7AB410-97BA-42F5-9998-A1D0D3C54AF6}" type="datetimeFigureOut">
              <a:rPr lang="en-US" smtClean="0"/>
              <a:t>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735DF5-465C-4311-A59D-D88BCBAE8CB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7AB410-97BA-42F5-9998-A1D0D3C54AF6}" type="datetimeFigureOut">
              <a:rPr lang="en-US" smtClean="0"/>
              <a:t>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735DF5-465C-4311-A59D-D88BCBAE8CB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7AB410-97BA-42F5-9998-A1D0D3C54AF6}"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735DF5-465C-4311-A59D-D88BCBAE8CB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7AB410-97BA-42F5-9998-A1D0D3C54AF6}"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735DF5-465C-4311-A59D-D88BCBAE8CB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7AB410-97BA-42F5-9998-A1D0D3C54AF6}" type="datetimeFigureOut">
              <a:rPr lang="en-US" smtClean="0"/>
              <a:t>1/28/2016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735DF5-465C-4311-A59D-D88BCBAE8CB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1472" y="571480"/>
            <a:ext cx="7772400" cy="1470025"/>
          </a:xfrm>
        </p:spPr>
        <p:txBody>
          <a:bodyPr>
            <a:prstTxWarp prst="textTriangleInverted">
              <a:avLst/>
            </a:prstTxWarp>
          </a:bodyPr>
          <a:lstStyle/>
          <a:p>
            <a:r>
              <a:rPr lang="sr-Cyrl-R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Легенда о шаху</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2"/>
                                        </p:tgtEl>
                                        <p:attrNameLst>
                                          <p:attrName>style.color</p:attrName>
                                        </p:attrNameLst>
                                      </p:cBhvr>
                                      <p:to>
                                        <p:clrVal>
                                          <a:schemeClr val="accent2"/>
                                        </p:clrVal>
                                      </p:to>
                                    </p:set>
                                    <p:set>
                                      <p:cBhvr>
                                        <p:cTn id="7" dur="500" autoRev="1" fill="hold"/>
                                        <p:tgtEl>
                                          <p:spTgt spid="2"/>
                                        </p:tgtEl>
                                        <p:attrNameLst>
                                          <p:attrName>fillcolor</p:attrName>
                                        </p:attrNameLst>
                                      </p:cBhvr>
                                      <p:to>
                                        <p:clrVal>
                                          <a:schemeClr val="accent2"/>
                                        </p:clrVal>
                                      </p:to>
                                    </p:set>
                                    <p:set>
                                      <p:cBhvr>
                                        <p:cTn id="8" dur="500" autoRev="1"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00166" y="2500306"/>
            <a:ext cx="6286544" cy="147732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sr-Cyrl-RS" dirty="0" smtClean="0"/>
              <a:t>Иначе, </a:t>
            </a:r>
            <a:r>
              <a:rPr lang="en-US" dirty="0" smtClean="0"/>
              <a:t>18,446,744,073,709,551,615</a:t>
            </a:r>
            <a:r>
              <a:rPr lang="sr-Cyrl-RS" dirty="0" smtClean="0"/>
              <a:t> зрна пшенице тежи око </a:t>
            </a:r>
            <a:r>
              <a:rPr lang="en-US" dirty="0" smtClean="0"/>
              <a:t>461,168,602,000</a:t>
            </a:r>
            <a:r>
              <a:rPr lang="sr-Cyrl-RS" dirty="0" smtClean="0"/>
              <a:t> тона пшенице. Када би се та количина пшенице просула у једну гомилу, та гомила би била виша од Монт Евереста (8 848м). Такође, то је око 1 000 пута више пшенице него што се произвело 2010. године у целом свету.</a:t>
            </a:r>
            <a:endParaRPr lang="en-US" dirty="0"/>
          </a:p>
        </p:txBody>
      </p:sp>
    </p:spTree>
  </p:cSld>
  <p:clrMapOvr>
    <a:masterClrMapping/>
  </p:clrMapOvr>
  <p:transition>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785786" y="571480"/>
            <a:ext cx="6286544" cy="707886"/>
          </a:xfrm>
          <a:prstGeom prst="rect">
            <a:avLst/>
          </a:prstGeom>
          <a:noFill/>
          <a:effectLst>
            <a:glow rad="228600">
              <a:schemeClr val="accent2">
                <a:satMod val="175000"/>
                <a:alpha val="40000"/>
              </a:schemeClr>
            </a:glow>
          </a:effectLst>
        </p:spPr>
        <p:txBody>
          <a:bodyPr wrap="square" rtlCol="0">
            <a:prstTxWarp prst="textDoubleWave1">
              <a:avLst/>
            </a:prstTxWarp>
            <a:spAutoFit/>
          </a:bodyPr>
          <a:lstStyle/>
          <a:p>
            <a:r>
              <a:rPr lang="sr-Cyrl-R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Хвала на пажњи!</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extBox 2"/>
          <p:cNvSpPr txBox="1"/>
          <p:nvPr/>
        </p:nvSpPr>
        <p:spPr>
          <a:xfrm>
            <a:off x="285720" y="2643182"/>
            <a:ext cx="4000528" cy="707886"/>
          </a:xfrm>
          <a:prstGeom prst="rect">
            <a:avLst/>
          </a:prstGeom>
          <a:noFill/>
        </p:spPr>
        <p:txBody>
          <a:bodyPr wrap="square" rtlCol="0">
            <a:prstTxWarp prst="textWave4">
              <a:avLst/>
            </a:prstTxWarp>
            <a:spAutoFit/>
          </a:bodyPr>
          <a:lstStyle/>
          <a:p>
            <a:r>
              <a:rPr lang="sr-Cyrl-R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Презентацију припремила:</a:t>
            </a:r>
          </a:p>
          <a:p>
            <a:r>
              <a:rPr lang="sr-Cyrl-R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Александра Мечанин </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VIII1</a:t>
            </a:r>
          </a:p>
        </p:txBody>
      </p:sp>
      <p:sp>
        <p:nvSpPr>
          <p:cNvPr id="4" name="TextBox 3"/>
          <p:cNvSpPr txBox="1"/>
          <p:nvPr/>
        </p:nvSpPr>
        <p:spPr>
          <a:xfrm>
            <a:off x="285720" y="3786190"/>
            <a:ext cx="2214578" cy="584775"/>
          </a:xfrm>
          <a:prstGeom prst="rect">
            <a:avLst/>
          </a:prstGeom>
          <a:noFill/>
        </p:spPr>
        <p:txBody>
          <a:bodyPr wrap="square" rtlCol="0">
            <a:prstTxWarp prst="textCanUp">
              <a:avLst/>
            </a:prstTxWarp>
            <a:spAutoFit/>
          </a:bodyPr>
          <a:lstStyle/>
          <a:p>
            <a:r>
              <a:rPr lang="sr-Cyrl-R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29.12.2015.</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20484" name="Picture 4" descr="http://www.garderoba.si/image/cache/data/MAJICE_GARDEROBA.si/K/kraljica-sah-KVADRAT-600x600.png"/>
          <p:cNvPicPr>
            <a:picLocks noChangeAspect="1" noChangeArrowheads="1"/>
          </p:cNvPicPr>
          <p:nvPr/>
        </p:nvPicPr>
        <p:blipFill>
          <a:blip r:embed="rId2"/>
          <a:srcRect/>
          <a:stretch>
            <a:fillRect/>
          </a:stretch>
        </p:blipFill>
        <p:spPr bwMode="auto">
          <a:xfrm>
            <a:off x="4286248" y="1714488"/>
            <a:ext cx="4214842" cy="4214842"/>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500" fill="hold"/>
                                        <p:tgtEl>
                                          <p:spTgt spid="20484"/>
                                        </p:tgtEl>
                                        <p:attrNameLst>
                                          <p:attrName>ppt_w</p:attrName>
                                        </p:attrNameLst>
                                      </p:cBhvr>
                                      <p:tavLst>
                                        <p:tav tm="0">
                                          <p:val>
                                            <p:strVal val="#ppt_w*0.05"/>
                                          </p:val>
                                        </p:tav>
                                        <p:tav tm="100000">
                                          <p:val>
                                            <p:strVal val="#ppt_w"/>
                                          </p:val>
                                        </p:tav>
                                      </p:tavLst>
                                    </p:anim>
                                    <p:anim calcmode="lin" valueType="num">
                                      <p:cBhvr>
                                        <p:cTn id="8" dur="500" fill="hold"/>
                                        <p:tgtEl>
                                          <p:spTgt spid="20484"/>
                                        </p:tgtEl>
                                        <p:attrNameLst>
                                          <p:attrName>ppt_h</p:attrName>
                                        </p:attrNameLst>
                                      </p:cBhvr>
                                      <p:tavLst>
                                        <p:tav tm="0">
                                          <p:val>
                                            <p:strVal val="#ppt_h"/>
                                          </p:val>
                                        </p:tav>
                                        <p:tav tm="100000">
                                          <p:val>
                                            <p:strVal val="#ppt_h"/>
                                          </p:val>
                                        </p:tav>
                                      </p:tavLst>
                                    </p:anim>
                                    <p:anim calcmode="lin" valueType="num">
                                      <p:cBhvr>
                                        <p:cTn id="9" dur="500" fill="hold"/>
                                        <p:tgtEl>
                                          <p:spTgt spid="20484"/>
                                        </p:tgtEl>
                                        <p:attrNameLst>
                                          <p:attrName>ppt_x</p:attrName>
                                        </p:attrNameLst>
                                      </p:cBhvr>
                                      <p:tavLst>
                                        <p:tav tm="0">
                                          <p:val>
                                            <p:strVal val="#ppt_x-.2"/>
                                          </p:val>
                                        </p:tav>
                                        <p:tav tm="100000">
                                          <p:val>
                                            <p:strVal val="#ppt_x"/>
                                          </p:val>
                                        </p:tav>
                                      </p:tavLst>
                                    </p:anim>
                                    <p:anim calcmode="lin" valueType="num">
                                      <p:cBhvr>
                                        <p:cTn id="10" dur="500" fill="hold"/>
                                        <p:tgtEl>
                                          <p:spTgt spid="20484"/>
                                        </p:tgtEl>
                                        <p:attrNameLst>
                                          <p:attrName>ppt_y</p:attrName>
                                        </p:attrNameLst>
                                      </p:cBhvr>
                                      <p:tavLst>
                                        <p:tav tm="0">
                                          <p:val>
                                            <p:strVal val="#ppt_y"/>
                                          </p:val>
                                        </p:tav>
                                        <p:tav tm="100000">
                                          <p:val>
                                            <p:strVal val="#ppt_y"/>
                                          </p:val>
                                        </p:tav>
                                      </p:tavLst>
                                    </p:anim>
                                    <p:animEffect transition="in" filter="fade">
                                      <p:cBhvr>
                                        <p:cTn id="11"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0"/>
            <a:ext cx="8001056" cy="1754326"/>
          </a:xfrm>
          <a:prstGeom prst="rect">
            <a:avLst/>
          </a:prstGeom>
        </p:spPr>
        <p:txBody>
          <a:bodyPr wrap="square">
            <a:spAutoFit/>
          </a:bodyPr>
          <a:lstStyle/>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Најпознатија легенда о постанку шаха каже:</a:t>
            </a:r>
          </a:p>
          <a:p>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buFontTx/>
              <a:buChar char="-"/>
            </a:pP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Млади краљ Шахрам је глобио народ. </a:t>
            </a:r>
          </a:p>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Мудрац Сиса Бен Дахир измисли тада шах да би показао краљу како се без народа не може управљати.</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026" name="Picture 2" descr="http://www.mathunited.nl/getresource?blob-key=AMIfv94jTz1iSKHYK5gF4RmSzw3mRFPF99314_OLn6XiltzHPVKg_C2z2GMM7s08GGHXCGbg_q_rjnngvuj6AFHdDAFE6zWbL4mHKonXN2fl_wrNmmN-GXnJ7DDJAs6O_sKB5QRDtWLCVoMFqI0UC6jq7Jk7y4HmSEw4p-VtLKBsyDrNzascnXA"/>
          <p:cNvPicPr>
            <a:picLocks noChangeAspect="1" noChangeArrowheads="1"/>
          </p:cNvPicPr>
          <p:nvPr/>
        </p:nvPicPr>
        <p:blipFill>
          <a:blip r:embed="rId2"/>
          <a:srcRect/>
          <a:stretch>
            <a:fillRect/>
          </a:stretch>
        </p:blipFill>
        <p:spPr bwMode="auto">
          <a:xfrm>
            <a:off x="785786" y="1928802"/>
            <a:ext cx="6558355" cy="4717415"/>
          </a:xfrm>
          <a:prstGeom prst="rect">
            <a:avLst/>
          </a:prstGeom>
          <a:noFill/>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ular Callout 3"/>
          <p:cNvSpPr/>
          <p:nvPr/>
        </p:nvSpPr>
        <p:spPr>
          <a:xfrm>
            <a:off x="2857488" y="0"/>
            <a:ext cx="4857784" cy="1071546"/>
          </a:xfrm>
          <a:prstGeom prst="wedgeRoundRectCallout">
            <a:avLst>
              <a:gd name="adj1" fmla="val -56453"/>
              <a:gd name="adj2" fmla="val 136346"/>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b="1" dirty="0" smtClean="0">
                <a:solidFill>
                  <a:schemeClr val="tx1"/>
                </a:solidFill>
              </a:rPr>
              <a:t>Видите ваше величанство како овај сићусни пешак донесе победу. Ето, тај пешак, то смо ми, обичан народ,и зато о нама морате водити рачуна.</a:t>
            </a:r>
            <a:endParaRPr lang="en-US" b="1" dirty="0">
              <a:solidFill>
                <a:schemeClr val="tx1"/>
              </a:solidFill>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p:cBhvr override="childStyle">
                                        <p:cTn id="6" dur="250" autoRev="1" fill="hold"/>
                                        <p:tgtEl>
                                          <p:spTgt spid="4"/>
                                        </p:tgtEl>
                                        <p:attrNameLst>
                                          <p:attrName>style.color</p:attrName>
                                        </p:attrNameLst>
                                      </p:cBhvr>
                                      <p:to>
                                        <a:schemeClr val="bg1"/>
                                      </p:to>
                                    </p:animClr>
                                    <p:animClr clrSpc="rgb">
                                      <p:cBhvr>
                                        <p:cTn id="7" dur="250" autoRev="1" fill="hold"/>
                                        <p:tgtEl>
                                          <p:spTgt spid="4"/>
                                        </p:tgtEl>
                                        <p:attrNameLst>
                                          <p:attrName>fillcolor</p:attrName>
                                        </p:attrNameLst>
                                      </p:cBhvr>
                                      <p:to>
                                        <a:schemeClr val="bg1"/>
                                      </p:to>
                                    </p:animClr>
                                    <p:set>
                                      <p:cBhvr>
                                        <p:cTn id="8" dur="250" autoRev="1" fill="hold"/>
                                        <p:tgtEl>
                                          <p:spTgt spid="4"/>
                                        </p:tgtEl>
                                        <p:attrNameLst>
                                          <p:attrName>fill.type</p:attrName>
                                        </p:attrNameLst>
                                      </p:cBhvr>
                                      <p:to>
                                        <p:strVal val="solid"/>
                                      </p:to>
                                    </p:set>
                                    <p:set>
                                      <p:cBhvr>
                                        <p:cTn id="9" dur="250" autoRev="1"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boutique-epees.fr/5233/Jeu-d-echecs-de-Don-Quichotte-42x42-cm.jpg"/>
          <p:cNvPicPr>
            <a:picLocks noChangeAspect="1" noChangeArrowheads="1"/>
          </p:cNvPicPr>
          <p:nvPr/>
        </p:nvPicPr>
        <p:blipFill>
          <a:blip r:embed="rId2"/>
          <a:srcRect/>
          <a:stretch>
            <a:fillRect/>
          </a:stretch>
        </p:blipFill>
        <p:spPr bwMode="auto">
          <a:xfrm>
            <a:off x="0" y="0"/>
            <a:ext cx="9144000" cy="4319595"/>
          </a:xfrm>
          <a:prstGeom prst="rect">
            <a:avLst/>
          </a:prstGeom>
          <a:noFill/>
        </p:spPr>
      </p:pic>
      <p:sp>
        <p:nvSpPr>
          <p:cNvPr id="6" name="Rectangle 5"/>
          <p:cNvSpPr/>
          <p:nvPr/>
        </p:nvSpPr>
        <p:spPr>
          <a:xfrm>
            <a:off x="714348" y="4643446"/>
            <a:ext cx="7715304" cy="12003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ru-RU" sz="2400" dirty="0" smtClean="0"/>
              <a:t>Краљ се загледа у плочу и фигуре, научи ту загонетну игру и одушеви се. Играо је тако краљ и извлачио многе поуке из шаха, а онда зовне мудраца и рече му:</a:t>
            </a:r>
            <a:endParaRPr lang="en-US" sz="2400" dirty="0"/>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ular Callout 1"/>
          <p:cNvSpPr/>
          <p:nvPr/>
        </p:nvSpPr>
        <p:spPr>
          <a:xfrm>
            <a:off x="3286116" y="285728"/>
            <a:ext cx="3071834" cy="642942"/>
          </a:xfrm>
          <a:prstGeom prst="wedgeRoundRectCallout">
            <a:avLst>
              <a:gd name="adj1" fmla="val 38177"/>
              <a:gd name="adj2" fmla="val 1268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Какву награду желиш за свој дивни проналазак?</a:t>
            </a:r>
            <a:endParaRPr lang="en-US" dirty="0"/>
          </a:p>
        </p:txBody>
      </p:sp>
      <p:sp>
        <p:nvSpPr>
          <p:cNvPr id="3" name="Rounded Rectangular Callout 2"/>
          <p:cNvSpPr/>
          <p:nvPr/>
        </p:nvSpPr>
        <p:spPr>
          <a:xfrm rot="21141998">
            <a:off x="-7989" y="2217349"/>
            <a:ext cx="2936748" cy="3108300"/>
          </a:xfrm>
          <a:prstGeom prst="wedgeRoundRectCallout">
            <a:avLst>
              <a:gd name="adj1" fmla="val 63631"/>
              <a:gd name="adj2" fmla="val -530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О, моћни краљу, моја је жеља скромна. Дајте ми на прво шаховско поље једно зрно пшенице, на следеће два, затим четири, осам, </a:t>
            </a:r>
          </a:p>
          <a:p>
            <a:pPr algn="ctr"/>
            <a:r>
              <a:rPr lang="sr-Cyrl-RS" dirty="0" smtClean="0"/>
              <a:t>шеснаест, значи на свако следеће поље дупло више све до посљедњег 64. поља.</a:t>
            </a:r>
            <a:endParaRPr lang="en-US" dirty="0"/>
          </a:p>
        </p:txBody>
      </p:sp>
      <p:sp>
        <p:nvSpPr>
          <p:cNvPr id="4" name="Rounded Rectangular Callout 3"/>
          <p:cNvSpPr/>
          <p:nvPr/>
        </p:nvSpPr>
        <p:spPr>
          <a:xfrm>
            <a:off x="6000760" y="2285992"/>
            <a:ext cx="3143240" cy="1071570"/>
          </a:xfrm>
          <a:prstGeom prst="wedgeRoundRectCallout">
            <a:avLst>
              <a:gd name="adj1" fmla="val -36050"/>
              <a:gd name="adj2" fmla="val -10422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Ценим твоју скромност, али то је ништавно за такво умеће. Тражи нешто скупоценије.</a:t>
            </a:r>
            <a:endParaRPr lang="en-US"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3"/>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3"/>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85720" y="0"/>
            <a:ext cx="1928826" cy="507831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ru-RU" dirty="0" smtClean="0"/>
              <a:t>Мудрац је остао упоран при својој "скромној" жељи. Сакупљачи пшенице одоше на све четири стране простране индијске земље и краљу стиже неочекивана вест: "У читавој Индији нема толико пшеничних зрна да бисте испунили жељу Сисе бен Дахира."</a:t>
            </a:r>
            <a:endParaRPr lang="en-US" dirty="0"/>
          </a:p>
        </p:txBody>
      </p:sp>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714480" y="1142984"/>
            <a:ext cx="5214974" cy="175432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buFontTx/>
              <a:buChar char="-"/>
            </a:pPr>
            <a:r>
              <a:rPr lang="ru-RU" dirty="0" smtClean="0"/>
              <a:t>То је немогуће - рече краљ, али га брзо разуверише, јер би то дало фантастичну цифру </a:t>
            </a:r>
            <a:r>
              <a:rPr lang="en-US" dirty="0"/>
              <a:t>2</a:t>
            </a:r>
            <a:r>
              <a:rPr lang="en-US" baseline="30000" dirty="0"/>
              <a:t>64</a:t>
            </a:r>
            <a:r>
              <a:rPr lang="ru-RU" dirty="0" smtClean="0"/>
              <a:t> - 1, а то је 18.446.744.073.709.551.615 зрна пшенице.</a:t>
            </a:r>
          </a:p>
          <a:p>
            <a:pPr>
              <a:buFontTx/>
              <a:buChar char="-"/>
            </a:pPr>
            <a:endParaRPr lang="ru-RU" dirty="0" smtClean="0"/>
          </a:p>
          <a:p>
            <a:r>
              <a:rPr lang="ru-RU" dirty="0" smtClean="0"/>
              <a:t>Читавих 18 трилиона . . .</a:t>
            </a:r>
            <a:endParaRPr lang="ru-RU" dirty="0"/>
          </a:p>
        </p:txBody>
      </p:sp>
    </p:spTree>
  </p:cSld>
  <p:clrMapOvr>
    <a:masterClrMapping/>
  </p:clrMapOvr>
  <p:transition>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714348" y="4929198"/>
            <a:ext cx="7572428" cy="147732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dirty="0" smtClean="0"/>
              <a:t>Математичари су израчунали да би било потребно да жито рађа 10 година на целој земљиној кугли, рачунајући и море и копно, да би се прикупила та количина. Тај број се не би добио ни кад би на једно место сакупли сву пшеницу која је до сада родила на земљи. Легенда даље каже да се од тога дана у Индији шаховска поља зову "кохтазара" (амбар).</a:t>
            </a:r>
            <a:endParaRPr lang="ru-RU" dirty="0"/>
          </a:p>
        </p:txBody>
      </p:sp>
    </p:spTree>
  </p:cSld>
  <p:clrMapOvr>
    <a:masterClrMapping/>
  </p:clrMapOvr>
  <p:transition>
    <p:comb/>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385</Words>
  <Application>Microsoft Office PowerPoint</Application>
  <PresentationFormat>On-screen Show (4:3)</PresentationFormat>
  <Paragraphs>22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Легенда о шаху</vt:lpstr>
      <vt:lpstr>Slide 2</vt:lpstr>
      <vt:lpstr>Slide 3</vt:lpstr>
      <vt:lpstr>Slide 4</vt:lpstr>
      <vt:lpstr>Slide 5</vt:lpstr>
      <vt:lpstr>Slide 6</vt:lpstr>
      <vt:lpstr>Slide 7</vt:lpstr>
      <vt:lpstr>Slide 8</vt:lpstr>
      <vt:lpstr>Slide 9</vt:lpstr>
      <vt:lpstr>Slide 10</vt:lpstr>
      <vt:lpstr>Slide 11</vt:lpstr>
    </vt:vector>
  </TitlesOfParts>
  <Company>CtrlSoft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Легенда о шаху</dc:title>
  <dc:creator>User</dc:creator>
  <cp:lastModifiedBy>User</cp:lastModifiedBy>
  <cp:revision>9</cp:revision>
  <dcterms:created xsi:type="dcterms:W3CDTF">2016-01-28T14:22:23Z</dcterms:created>
  <dcterms:modified xsi:type="dcterms:W3CDTF">2016-01-28T17:35:00Z</dcterms:modified>
</cp:coreProperties>
</file>